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80" r:id="rId5"/>
    <p:sldId id="259" r:id="rId6"/>
    <p:sldId id="281" r:id="rId7"/>
    <p:sldId id="260" r:id="rId8"/>
    <p:sldId id="262" r:id="rId9"/>
    <p:sldId id="263" r:id="rId10"/>
    <p:sldId id="265" r:id="rId11"/>
    <p:sldId id="267" r:id="rId12"/>
    <p:sldId id="269" r:id="rId13"/>
    <p:sldId id="268" r:id="rId14"/>
    <p:sldId id="270" r:id="rId15"/>
    <p:sldId id="273" r:id="rId16"/>
    <p:sldId id="277" r:id="rId17"/>
    <p:sldId id="282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D8040-630D-41C7-8BCC-0F4E4EB421B3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48DE-609E-4E90-AFDF-0D7F4720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48DE-609E-4E90-AFDF-0D7F4720E6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5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6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3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6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7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4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1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0"/>
                <a:lumOff val="10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1684-F5FC-4802-90F4-F770870B934C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A010-B8D4-4355-B720-F6C74F7DE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9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027009"/>
            <a:ext cx="12192000" cy="8309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7693" cy="102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1256" y="6027009"/>
            <a:ext cx="746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государственной поддержки развития местного самоуправления комитета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самоуправлению, межнациональным и межконфессиональным отношениям Ленинградской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071" y="6180897"/>
            <a:ext cx="367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Траурих Анна Сергеевна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036" y="2085118"/>
            <a:ext cx="1043763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ТОСЫ. Правовые нормы и алгоритм создания. Реализация о</a:t>
            </a:r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бластного закона  от 16.02.2024 №10-оз</a:t>
            </a:r>
            <a:b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содействии участию населения в осуществлении местного самоуправления в Ленинградской области».</a:t>
            </a:r>
          </a:p>
          <a:p>
            <a:pPr algn="ctr"/>
            <a:endParaRPr lang="ru-RU" sz="32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35" y="0"/>
            <a:ext cx="1506071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9" y="62617"/>
              <a:ext cx="99341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территории, на которой планируется осуществление ТОС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2424" y="797576"/>
            <a:ext cx="9466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 самоуправление может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следующих территорий проживания граждан: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349832" y="1787002"/>
            <a:ext cx="5556069" cy="630146"/>
            <a:chOff x="2394857" y="2133999"/>
            <a:chExt cx="5556069" cy="6301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подъезд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многоквартирного жилого дома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89466" y="2586198"/>
            <a:ext cx="5068391" cy="639689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7" rIns="91434" bIns="45717" rtlCol="0" anchor="t"/>
          <a:lstStyle/>
          <a:p>
            <a:pPr algn="ctr"/>
            <a:endParaRPr lang="ru-RU" sz="3400" b="1" dirty="0">
              <a:latin typeface="Constantia" panose="020306020503060303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49832" y="3394925"/>
            <a:ext cx="5556069" cy="630146"/>
            <a:chOff x="2394857" y="2133999"/>
            <a:chExt cx="5556069" cy="63014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жилых домов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349832" y="4194115"/>
            <a:ext cx="5556069" cy="630146"/>
            <a:chOff x="2394857" y="2133999"/>
            <a:chExt cx="5556069" cy="63014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жилой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микрорайон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201784" y="2693947"/>
            <a:ext cx="555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541418" y="4982282"/>
            <a:ext cx="5216436" cy="707887"/>
            <a:chOff x="2586446" y="2125509"/>
            <a:chExt cx="5216435" cy="5448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34491" y="2133999"/>
              <a:ext cx="5068390" cy="536328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86446" y="2125509"/>
              <a:ext cx="4876799" cy="544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сельский населённый пункт, не являющийся поселением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88872" y="5859209"/>
            <a:ext cx="5556069" cy="630146"/>
            <a:chOff x="2394857" y="2133999"/>
            <a:chExt cx="5556069" cy="63014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территории проживания граждан</a:t>
              </a: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b="11587"/>
          <a:stretch/>
        </p:blipFill>
        <p:spPr>
          <a:xfrm>
            <a:off x="7924413" y="4256882"/>
            <a:ext cx="3728455" cy="24856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9" y="6388362"/>
            <a:ext cx="1058088" cy="469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13" y="1466367"/>
            <a:ext cx="3728455" cy="26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-18286"/>
            <a:ext cx="12192000" cy="879955"/>
            <a:chOff x="0" y="-13124"/>
            <a:chExt cx="12192000" cy="631433"/>
          </a:xfrm>
          <a:solidFill>
            <a:srgbClr val="0070C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13124"/>
              <a:ext cx="11886068" cy="5963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 ТОС. Учредительные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документы.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 ТОС в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качестве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юридического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лица. 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027714" y="1158067"/>
            <a:ext cx="6325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463" y="1977686"/>
            <a:ext cx="10722428" cy="126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уполномоченный орган муниципального образования подаётся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по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вопросу рассмотрения границ ТОС и регистрации устава ТОС.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463" y="3361899"/>
            <a:ext cx="10722428" cy="126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Уполномоченный орган муниципального образования принимает решение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регистрации устава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ТОС,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вносит его в Реестр уставов ТОС.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06537" y="5077039"/>
            <a:ext cx="7627577" cy="1445682"/>
            <a:chOff x="2057400" y="2133998"/>
            <a:chExt cx="5745481" cy="171367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057400" y="2133998"/>
              <a:ext cx="5745481" cy="1713677"/>
            </a:xfrm>
            <a:prstGeom prst="roundRect">
              <a:avLst/>
            </a:prstGeom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52106" y="2157410"/>
              <a:ext cx="5556069" cy="1631216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Территориальное общественное самоуправление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соответствии с его уставом может быть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юридическим лицом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подлежит государственной регистрации согласно закону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некоммерческих организациях» № 7-ФЗ от 12.01.1996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9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6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8" y="62617"/>
              <a:ext cx="83578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ВОПРОС:				ОТВЕТ: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13" y="2774596"/>
            <a:ext cx="4421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положительные и отрицательные стороны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ТОС в статусе юридического лица?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885509" y="1016271"/>
            <a:ext cx="7110550" cy="5763417"/>
            <a:chOff x="4859383" y="680932"/>
            <a:chExt cx="7110550" cy="576341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859383" y="680932"/>
              <a:ext cx="7110550" cy="5580531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91204" y="680932"/>
              <a:ext cx="846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1113" y="1221389"/>
              <a:ext cx="6241992" cy="373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выступать стороной договорных отношений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выполнять услуги для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населения;</a:t>
              </a:r>
            </a:p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Привлекать на свой расчётный счёт денежные средства населения в виде добровольных взносов или средств самообложения, благотворительные взносы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спонсоров;</a:t>
              </a:r>
            </a:p>
            <a:p>
              <a:pPr algn="just"/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Участвовать в конкурсах социальных проектов и получать гранты и субсидии для осуществления своей деятельности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различных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уровнях;</a:t>
              </a:r>
            </a:p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Предпринимательская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деятельность, приносящая прибыль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производства товаров и услуг, отвечающая целям создания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ТОС.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3380" y="4675951"/>
              <a:ext cx="8425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3200" dirty="0"/>
                <a:t>–</a:t>
              </a:r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1113" y="5244020"/>
              <a:ext cx="62419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Затраты на заработную плату и налоги, канцтовары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бухгалтерского и налогового учёта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предпринимательской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pic>
          <p:nvPicPr>
            <p:cNvPr id="13" name="Picture 2" descr="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541" y="1325713"/>
              <a:ext cx="391487" cy="37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538" y="4093131"/>
              <a:ext cx="391487" cy="37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539" y="3172721"/>
              <a:ext cx="391487" cy="37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540" y="2123275"/>
              <a:ext cx="391487" cy="37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641" y="5473442"/>
              <a:ext cx="391487" cy="37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38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6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8" y="62617"/>
              <a:ext cx="99341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 органов ТОС, выборные лица</a:t>
              </a:r>
              <a:endPara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46464" y="2074627"/>
            <a:ext cx="5556069" cy="630146"/>
            <a:chOff x="2394857" y="2133999"/>
            <a:chExt cx="5556069" cy="63014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Общие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собрания, конференции жителей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46464" y="3217409"/>
            <a:ext cx="5556069" cy="1221955"/>
            <a:chOff x="2394857" y="2133998"/>
            <a:chExt cx="5556069" cy="122195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34491" y="2133998"/>
              <a:ext cx="5068390" cy="1221955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94857" y="2249017"/>
              <a:ext cx="555606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оветы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комитеты и иные органы территориального общественного самоуправления (ТОС)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7219" y="4918246"/>
            <a:ext cx="5556069" cy="940774"/>
            <a:chOff x="2394857" y="2133999"/>
            <a:chExt cx="5556069" cy="94077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734491" y="2133999"/>
              <a:ext cx="5068390" cy="940774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94857" y="2249017"/>
              <a:ext cx="55560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ыборные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лица 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общественного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самоуправления</a:t>
              </a:r>
            </a:p>
          </p:txBody>
        </p:sp>
      </p:grpSp>
      <p:pic>
        <p:nvPicPr>
          <p:cNvPr id="1026" name="Picture 2" descr="Организация собрания собственников многоквартирных домов: как собраться  вмест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69" y="1782291"/>
            <a:ext cx="5427459" cy="43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18162" y="928198"/>
            <a:ext cx="5939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общественного самоуправления включает в себя:</a:t>
            </a:r>
          </a:p>
        </p:txBody>
      </p:sp>
    </p:spTree>
    <p:extLst>
      <p:ext uri="{BB962C8B-B14F-4D97-AF65-F5344CB8AC3E}">
        <p14:creationId xmlns:p14="http://schemas.microsoft.com/office/powerpoint/2010/main" val="16386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9" y="62617"/>
              <a:ext cx="8357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ВОПРОС:						ОТВЕТ: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762" y="2718508"/>
            <a:ext cx="456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обязательным создание органов ТОС?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606474" y="2022765"/>
            <a:ext cx="6093774" cy="3814618"/>
            <a:chOff x="5606474" y="2022765"/>
            <a:chExt cx="6093774" cy="38146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606474" y="2022765"/>
              <a:ext cx="6093774" cy="3814618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9397" y="2498913"/>
              <a:ext cx="546792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Жители </a:t>
              </a:r>
              <a:r>
                <a: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вправе самостоятельно 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определять </a:t>
              </a:r>
              <a:r>
                <a: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структуру организации 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территориального общественного </a:t>
              </a:r>
              <a:r>
                <a: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самоуправления</a:t>
              </a:r>
              <a:br>
                <a: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соблюдением норм </a:t>
              </a:r>
              <a:r>
                <a:rPr lang="ru-RU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законодательства</a:t>
              </a:r>
              <a:endParaRPr lang="ru-RU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3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6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8" y="62617"/>
              <a:ext cx="99341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Источники финансирования ТОС</a:t>
              </a:r>
              <a:endPara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42721"/>
              </p:ext>
            </p:extLst>
          </p:nvPr>
        </p:nvGraphicFramePr>
        <p:xfrm>
          <a:off x="985519" y="1103590"/>
          <a:ext cx="10220961" cy="5282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6386"/>
                <a:gridCol w="3160682"/>
                <a:gridCol w="3353893"/>
              </a:tblGrid>
              <a:tr h="7948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средства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средства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4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волонтёрский труд жителей территории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грантов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4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полученные от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коммерческой деятельности ТОС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аренде помещений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спонсорская помощь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7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полученные в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 прибыли от организаций, учредителем которых является ТОС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имущество, передаваемое МСУ в пользование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пожертвования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8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добровольные взносы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703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муниципального заказа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7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6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8" y="62617"/>
              <a:ext cx="1191095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 процесса создания ТОС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4820" y="1351813"/>
            <a:ext cx="10976986" cy="4769641"/>
            <a:chOff x="727823" y="1064430"/>
            <a:chExt cx="10976986" cy="476964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49393" y="1067556"/>
              <a:ext cx="3360793" cy="76745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2000" b="1" dirty="0">
                <a:latin typeface="Constantia" panose="02030602050306030303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27824" y="2259106"/>
              <a:ext cx="3382363" cy="106786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263230" y="2299229"/>
              <a:ext cx="5441089" cy="102146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Принимает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границах ТОС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27823" y="3751063"/>
              <a:ext cx="3382363" cy="891458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263230" y="3751063"/>
              <a:ext cx="5441089" cy="947314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Принятие Устава ТОС,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целей и направлений деятельности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27823" y="5066612"/>
              <a:ext cx="3382363" cy="76745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263230" y="5065959"/>
              <a:ext cx="5441089" cy="76745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6263232" y="1064430"/>
              <a:ext cx="5441577" cy="770585"/>
              <a:chOff x="6069107" y="1004047"/>
              <a:chExt cx="5441577" cy="89447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6069107" y="1004047"/>
                <a:ext cx="5441087" cy="894472"/>
              </a:xfrm>
              <a:prstGeom prst="round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1434" tIns="45717" rIns="91434" bIns="45717" rtlCol="0" anchor="t"/>
              <a:lstStyle/>
              <a:p>
                <a:pPr algn="ctr"/>
                <a:endParaRPr lang="ru-RU" sz="3400" b="1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96001" y="1189673"/>
                <a:ext cx="5414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Принимает решение о создании ТОС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65096" y="1251228"/>
              <a:ext cx="3065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Инициативная группа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6823" y="3839781"/>
              <a:ext cx="3065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Учредительное собрание жителей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5093" y="2305032"/>
              <a:ext cx="3160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Представительный орган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муниципального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образования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3326" y="5189722"/>
              <a:ext cx="536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Устава ТОС</a:t>
              </a:r>
              <a:endPara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9393" y="5066612"/>
              <a:ext cx="3297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Уполномоченный 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 МСУ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Стрелка вправо с вырезом 32"/>
            <p:cNvSpPr/>
            <p:nvPr/>
          </p:nvSpPr>
          <p:spPr>
            <a:xfrm>
              <a:off x="4697505" y="1208968"/>
              <a:ext cx="978408" cy="484632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право с вырезом 37"/>
            <p:cNvSpPr/>
            <p:nvPr/>
          </p:nvSpPr>
          <p:spPr>
            <a:xfrm>
              <a:off x="4697505" y="2570547"/>
              <a:ext cx="978408" cy="484632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право с вырезом 38"/>
            <p:cNvSpPr/>
            <p:nvPr/>
          </p:nvSpPr>
          <p:spPr>
            <a:xfrm>
              <a:off x="4697505" y="3951408"/>
              <a:ext cx="978408" cy="484632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с вырезом 39"/>
            <p:cNvSpPr/>
            <p:nvPr/>
          </p:nvSpPr>
          <p:spPr>
            <a:xfrm>
              <a:off x="4702614" y="5208025"/>
              <a:ext cx="978408" cy="484632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20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6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8" y="62617"/>
              <a:ext cx="1191095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инициативных проектов - 2024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45242" y="5872409"/>
            <a:ext cx="1045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публичный и открытый характер мероприятий!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7101" y="1160962"/>
            <a:ext cx="6526310" cy="4402867"/>
            <a:chOff x="2411503" y="1030941"/>
            <a:chExt cx="6526310" cy="440286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411508" y="1030941"/>
              <a:ext cx="6526305" cy="93657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411504" y="3536235"/>
              <a:ext cx="6526305" cy="76745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01153" y="1083731"/>
              <a:ext cx="6436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Выдвижение</a:t>
              </a:r>
              <a:b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инициативного проекта ТОС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12140" y="3650844"/>
              <a:ext cx="5414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реализации проекта 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411503" y="4666349"/>
              <a:ext cx="6526305" cy="76745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2139" y="4819245"/>
              <a:ext cx="5414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Общественный контроль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411503" y="2327901"/>
              <a:ext cx="6526305" cy="845679"/>
              <a:chOff x="2411503" y="2327901"/>
              <a:chExt cx="6526305" cy="84567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411503" y="2330175"/>
                <a:ext cx="6526305" cy="843405"/>
              </a:xfrm>
              <a:prstGeom prst="round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1434" tIns="45717" rIns="91434" bIns="45717" rtlCol="0" anchor="t"/>
              <a:lstStyle/>
              <a:p>
                <a:pPr algn="ctr"/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65200" y="2327901"/>
                <a:ext cx="49085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Обсуждение на собрании,</a:t>
                </a:r>
                <a:b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выбор проекта</a:t>
                </a:r>
              </a:p>
            </p:txBody>
          </p:sp>
        </p:grp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69" y="926895"/>
            <a:ext cx="4547666" cy="46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720" y="2487854"/>
            <a:ext cx="10225766" cy="1323415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pPr defTabSz="457046"/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Спасибо за внимание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858996" cy="1199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69" y="5657673"/>
            <a:ext cx="3039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Траурих Анна Сергеевна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(812) 539-44-05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as_traurih@lenreg.ru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315" y="78321"/>
              <a:ext cx="45843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развития ТОС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215" y="1589103"/>
            <a:ext cx="6072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поддержать гражданскую активность на местах, в муниципалитетах, чтобы у людей была реальная возможность принимать участие в управлении своим посёлком или городом, в решении повседневных вопросов, которые на самом деле определяют качество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457200" y="1322179"/>
            <a:ext cx="4361936" cy="605481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2641637" y="5562449"/>
            <a:ext cx="4361936" cy="605481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805" y="5467046"/>
            <a:ext cx="202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"/>
          <a:stretch/>
        </p:blipFill>
        <p:spPr>
          <a:xfrm>
            <a:off x="7704136" y="1253994"/>
            <a:ext cx="4043517" cy="513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839" y="62617"/>
              <a:ext cx="83578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Изменение мер поддержки инициатив граждан 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963016" y="1983691"/>
            <a:ext cx="6905897" cy="127091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государственной поддержки старост и общественных советов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1018" y="5366289"/>
            <a:ext cx="2769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63017" y="3597909"/>
            <a:ext cx="6905897" cy="142507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государственной поддержки территориального общественного самоуправления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69040" y="2241442"/>
            <a:ext cx="4256117" cy="2523791"/>
            <a:chOff x="269040" y="2241442"/>
            <a:chExt cx="4256117" cy="25237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9040" y="2241442"/>
              <a:ext cx="4256117" cy="2523791"/>
              <a:chOff x="197179" y="811125"/>
              <a:chExt cx="3719433" cy="1709164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179" y="811125"/>
                <a:ext cx="888274" cy="1137306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1229976" y="1838426"/>
                <a:ext cx="2657295" cy="238188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/>
              <a:p>
                <a:pPr marL="12700" marR="54864" indent="0" algn="just">
                  <a:lnSpc>
                    <a:spcPts val="1464"/>
                  </a:lnSpc>
                  <a:spcBef>
                    <a:spcPts val="840"/>
                  </a:spcBef>
                </a:pPr>
                <a: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  <a:t>«О СОДЕЙСТВИИ УЧАСТИЮ</a:t>
                </a:r>
                <a:endParaRPr lang="ru" sz="1600" b="1" dirty="0">
                  <a:solidFill>
                    <a:srgbClr val="E30C15"/>
                  </a:solidFill>
                  <a:latin typeface="Constantia" panose="0203060205030603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171295" y="904084"/>
                <a:ext cx="2715976" cy="49066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/>
              <a:p>
                <a:pPr indent="0" algn="ctr">
                  <a:lnSpc>
                    <a:spcPts val="2088"/>
                  </a:lnSpc>
                  <a:spcAft>
                    <a:spcPts val="840"/>
                  </a:spcAft>
                </a:pPr>
                <a:r>
                  <a:rPr lang="ru" sz="1600" b="1" dirty="0" smtClean="0">
                    <a:solidFill>
                      <a:srgbClr val="56668A"/>
                    </a:solidFill>
                    <a:latin typeface="Constantia" panose="02030602050306030303" pitchFamily="18" charset="0"/>
                  </a:rPr>
                  <a:t>ОБЛАСТНОЙ ЗАКОН</a:t>
                </a:r>
                <a:br>
                  <a:rPr lang="ru" sz="1600" b="1" dirty="0" smtClean="0">
                    <a:solidFill>
                      <a:srgbClr val="56668A"/>
                    </a:solidFill>
                    <a:latin typeface="Constantia" panose="02030602050306030303" pitchFamily="18" charset="0"/>
                  </a:rPr>
                </a:br>
                <a:r>
                  <a:rPr lang="ru" sz="1600" b="1" dirty="0" smtClean="0">
                    <a:solidFill>
                      <a:srgbClr val="56668A"/>
                    </a:solidFill>
                    <a:latin typeface="Constantia" panose="02030602050306030303" pitchFamily="18" charset="0"/>
                  </a:rPr>
                  <a:t>ЛЕНИНГРАДСКОЙ ОБЛАСТИ</a:t>
                </a:r>
                <a:endParaRPr lang="ru" sz="1600" b="1" dirty="0">
                  <a:solidFill>
                    <a:srgbClr val="56668A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97179" y="1957521"/>
                <a:ext cx="3719433" cy="562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4864" indent="0" algn="just">
                  <a:spcBef>
                    <a:spcPts val="840"/>
                  </a:spcBef>
                </a:pPr>
                <a: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  <a:t>НАСЕЛЕНИЯ В ОСУЩЕСТВЛЕНИИ МЕСТНОГО САМОУПРАВЛЕНИЯ </a:t>
                </a:r>
                <a:b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</a:br>
                <a: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  <a:t>В ЛЕНИНГРАДСКОЙ ОБЛАСТИ»</a:t>
                </a:r>
                <a:endParaRPr lang="ru" sz="1600" b="1" dirty="0">
                  <a:solidFill>
                    <a:srgbClr val="E30C15"/>
                  </a:solidFill>
                  <a:latin typeface="Constantia" panose="020306020503060303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653003" y="3180173"/>
              <a:ext cx="2636435" cy="30080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indent="0" algn="ctr">
                <a:lnSpc>
                  <a:spcPts val="2088"/>
                </a:lnSpc>
                <a:spcAft>
                  <a:spcPts val="840"/>
                </a:spcAft>
              </a:pPr>
              <a:r>
                <a:rPr lang="ru-RU" sz="1600" b="1" dirty="0">
                  <a:solidFill>
                    <a:srgbClr val="5666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600" b="1" dirty="0" smtClean="0">
                  <a:solidFill>
                    <a:srgbClr val="5666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 16.02.2024	№ 10-оз</a:t>
              </a:r>
              <a:endParaRPr lang="ru" sz="1600" b="1" dirty="0">
                <a:solidFill>
                  <a:srgbClr val="5666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8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839" y="62617"/>
              <a:ext cx="83578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Преимущество поддержки данных изменений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4859386" y="1079863"/>
            <a:ext cx="6905897" cy="9577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ТОС закреплен в статье 27 Федерального закона № 131-ФЗ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9387" y="2144039"/>
            <a:ext cx="6905896" cy="9577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ТОС на внесение инициативного 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9383" y="3302412"/>
            <a:ext cx="6905896" cy="9577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повлечет уменьшения объема субсидий, реализуемых в рамках Законов № 3-оз и № 147-оз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9385" y="4413687"/>
            <a:ext cx="6905897" cy="9546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ТОС в качестве НКО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385" y="5521880"/>
            <a:ext cx="6905897" cy="9546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ТОС не привязана территориально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административным центрам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91142" y="3788145"/>
            <a:ext cx="3208190" cy="1045112"/>
            <a:chOff x="7620973" y="1656080"/>
            <a:chExt cx="3212657" cy="131120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620973" y="1656080"/>
              <a:ext cx="3212657" cy="125753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973" y="1697752"/>
              <a:ext cx="3212657" cy="12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поддержка старост 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общественных советов 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210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млн рублей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1142" y="5014061"/>
            <a:ext cx="3208190" cy="934461"/>
            <a:chOff x="7333539" y="1693150"/>
            <a:chExt cx="3577291" cy="1115805"/>
          </a:xfrm>
        </p:grpSpPr>
        <p:sp>
          <p:nvSpPr>
            <p:cNvPr id="22" name="Прямоугольник с двумя усеченными противолежащими углами 10"/>
            <p:cNvSpPr/>
            <p:nvPr/>
          </p:nvSpPr>
          <p:spPr>
            <a:xfrm>
              <a:off x="7333539" y="1693150"/>
              <a:ext cx="3577291" cy="1115805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3539" y="1818516"/>
              <a:ext cx="3505200" cy="93518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ТОС 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250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млн рублей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60331" y="979545"/>
            <a:ext cx="4256117" cy="2523791"/>
            <a:chOff x="269040" y="2241442"/>
            <a:chExt cx="4256117" cy="252379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69040" y="2241442"/>
              <a:ext cx="4256117" cy="2523791"/>
              <a:chOff x="197179" y="811125"/>
              <a:chExt cx="3719433" cy="1709164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179" y="811125"/>
                <a:ext cx="888274" cy="1137306"/>
              </a:xfrm>
              <a:prstGeom prst="rect">
                <a:avLst/>
              </a:prstGeom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1229976" y="1838426"/>
                <a:ext cx="2657295" cy="238188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/>
              <a:p>
                <a:pPr marL="12700" marR="54864" indent="0" algn="just">
                  <a:lnSpc>
                    <a:spcPts val="1464"/>
                  </a:lnSpc>
                  <a:spcBef>
                    <a:spcPts val="840"/>
                  </a:spcBef>
                </a:pPr>
                <a: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  <a:t>«О СОДЕЙСТВИИ УЧАСТИЮ</a:t>
                </a:r>
                <a:endParaRPr lang="ru" sz="1600" b="1" dirty="0">
                  <a:solidFill>
                    <a:srgbClr val="E30C15"/>
                  </a:solidFill>
                  <a:latin typeface="Constantia" panose="0203060205030603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171295" y="904084"/>
                <a:ext cx="2715976" cy="49066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/>
              <a:p>
                <a:pPr indent="0" algn="ctr">
                  <a:lnSpc>
                    <a:spcPts val="2088"/>
                  </a:lnSpc>
                  <a:spcAft>
                    <a:spcPts val="840"/>
                  </a:spcAft>
                </a:pPr>
                <a:r>
                  <a:rPr lang="ru" sz="1600" b="1" dirty="0" smtClean="0">
                    <a:solidFill>
                      <a:srgbClr val="56668A"/>
                    </a:solidFill>
                    <a:latin typeface="Constantia" panose="02030602050306030303" pitchFamily="18" charset="0"/>
                  </a:rPr>
                  <a:t>ОБЛАСТНОЙ ЗАКОН</a:t>
                </a:r>
                <a:br>
                  <a:rPr lang="ru" sz="1600" b="1" dirty="0" smtClean="0">
                    <a:solidFill>
                      <a:srgbClr val="56668A"/>
                    </a:solidFill>
                    <a:latin typeface="Constantia" panose="02030602050306030303" pitchFamily="18" charset="0"/>
                  </a:rPr>
                </a:br>
                <a:r>
                  <a:rPr lang="ru" sz="1600" b="1" dirty="0" smtClean="0">
                    <a:solidFill>
                      <a:srgbClr val="56668A"/>
                    </a:solidFill>
                    <a:latin typeface="Constantia" panose="02030602050306030303" pitchFamily="18" charset="0"/>
                  </a:rPr>
                  <a:t>ЛЕНИНГРАДСКОЙ ОБЛАСТИ</a:t>
                </a:r>
                <a:endParaRPr lang="ru" sz="1600" b="1" dirty="0">
                  <a:solidFill>
                    <a:srgbClr val="56668A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97179" y="1957521"/>
                <a:ext cx="3719433" cy="562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4864" indent="0" algn="just">
                  <a:spcBef>
                    <a:spcPts val="840"/>
                  </a:spcBef>
                </a:pPr>
                <a: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  <a:t>НАСЕЛЕНИЯ В ОСУЩЕСТВЛЕНИИ МЕСТНОГО САМОУПРАВЛЕНИЯ </a:t>
                </a:r>
                <a:b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</a:br>
                <a:r>
                  <a:rPr lang="ru-RU" sz="1600" b="1" dirty="0" smtClean="0">
                    <a:solidFill>
                      <a:srgbClr val="E30C15"/>
                    </a:solidFill>
                    <a:latin typeface="Constantia" panose="02030602050306030303" pitchFamily="18" charset="0"/>
                    <a:cs typeface="Times New Roman" panose="02020603050405020304" pitchFamily="18" charset="0"/>
                  </a:rPr>
                  <a:t>В ЛЕНИНГРАДСКОЙ ОБЛАСТИ»</a:t>
                </a:r>
                <a:endParaRPr lang="ru" sz="1600" b="1" dirty="0">
                  <a:solidFill>
                    <a:srgbClr val="E30C15"/>
                  </a:solidFill>
                  <a:latin typeface="Constantia" panose="020306020503060303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1653003" y="3180173"/>
              <a:ext cx="2636435" cy="30080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indent="0" algn="ctr">
                <a:lnSpc>
                  <a:spcPts val="2088"/>
                </a:lnSpc>
                <a:spcAft>
                  <a:spcPts val="840"/>
                </a:spcAft>
              </a:pPr>
              <a:r>
                <a:rPr lang="ru-RU" sz="1600" b="1" dirty="0">
                  <a:solidFill>
                    <a:srgbClr val="5666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600" b="1" dirty="0" smtClean="0">
                  <a:solidFill>
                    <a:srgbClr val="5666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 16.02.2024	№ 10-оз</a:t>
              </a:r>
              <a:endParaRPr lang="ru" sz="1600" b="1" dirty="0">
                <a:solidFill>
                  <a:srgbClr val="5666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6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" y="7321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839" y="62617"/>
              <a:ext cx="1075009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Механизм реализации Закона о ТОС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6" y="6388362"/>
            <a:ext cx="1119052" cy="46963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7930" y="2258598"/>
            <a:ext cx="2317847" cy="1318299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softEdge rad="317500"/>
          </a:effectLst>
        </p:spPr>
        <p:txBody>
          <a:bodyPr lIns="91417" tIns="45708" rIns="91417" bIns="45708" rtlCol="0" anchor="ctr"/>
          <a:lstStyle/>
          <a:p>
            <a:pPr algn="ctr" defTabSz="914158"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</a:t>
            </a:r>
            <a:endParaRPr lang="ru-RU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" y="872762"/>
            <a:ext cx="2425424" cy="1318299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softEdge rad="317500"/>
          </a:effectLst>
        </p:spPr>
        <p:txBody>
          <a:bodyPr lIns="91417" tIns="45708" rIns="91417" bIns="45708" rtlCol="0" anchor="ctr"/>
          <a:lstStyle/>
          <a:p>
            <a:pPr algn="ctr" defTabSz="914158">
              <a:defRPr/>
            </a:pP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40343" y="5105293"/>
            <a:ext cx="2344743" cy="1318299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softEdge rad="317500"/>
          </a:effectLst>
        </p:spPr>
        <p:txBody>
          <a:bodyPr lIns="91417" tIns="45708" rIns="91417" bIns="45708" rtlCol="0" anchor="ctr"/>
          <a:lstStyle/>
          <a:p>
            <a:pPr algn="ctr" defTabSz="914158"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r>
              <a:rPr lang="ru-RU" sz="3200" b="1" kern="0" dirty="0" smtClean="0">
                <a:solidFill>
                  <a:srgbClr val="003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kern="0" dirty="0">
              <a:solidFill>
                <a:srgbClr val="003E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0" y="3719457"/>
            <a:ext cx="2281991" cy="1318299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softEdge rad="317500"/>
          </a:effectLst>
        </p:spPr>
        <p:txBody>
          <a:bodyPr lIns="91417" tIns="45708" rIns="91417" bIns="45708" rtlCol="0" anchor="ctr"/>
          <a:lstStyle/>
          <a:p>
            <a:pPr algn="ctr" defTabSz="914158"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ru-RU" sz="3200" b="1" kern="0" dirty="0" smtClean="0">
                <a:solidFill>
                  <a:srgbClr val="003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kern="0" dirty="0">
              <a:solidFill>
                <a:srgbClr val="003E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471" y="978041"/>
            <a:ext cx="9204848" cy="107976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в силу областного закона «О содействии участию населения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местного самоуправления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области»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470" y="2390002"/>
            <a:ext cx="9204848" cy="10554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 учреждению ТОС, принятие решений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 об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границ, регистрация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Уставов ТОС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1315" y="3777691"/>
            <a:ext cx="9208003" cy="132760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 граждан по выбору инициативных проектов, выдвижение проектов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ТОСами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старостами и общественными советами  на участие в конкурсном отборе (муниципальный уровень)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469" y="5437490"/>
            <a:ext cx="9209519" cy="95087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конкурсный отбор муниципальных образований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7809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839" y="62617"/>
              <a:ext cx="83578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Территориальное общественное самоуправление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783773" y="1369568"/>
            <a:ext cx="5146767" cy="4528458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Самоорганизация граждан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их жительства на части территории поселения, внутригородской территории города федерального значения, муниципального округа, городского округа, внутригородского района,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самостоятельного и под свою ответственность осуществления собственных инициатив по вопросам местного значения.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1" y="1112421"/>
            <a:ext cx="4529892" cy="491854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67837" y="6365964"/>
            <a:ext cx="1714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840" y="6476927"/>
            <a:ext cx="10674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ст. 27. 131-ФЗ «Об общих принципах организации местного самоуправления в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51" y="6365964"/>
            <a:ext cx="1119052" cy="4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9" y="62617"/>
              <a:ext cx="91590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Статус ТОС в соответствии с нормативно-правовыми актами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131425" y="1105914"/>
            <a:ext cx="7441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Правовой основой деятельности территориального общественного самоуправления являются:</a:t>
            </a: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44140" y="2464925"/>
            <a:ext cx="5556069" cy="630146"/>
            <a:chOff x="2394857" y="2133999"/>
            <a:chExt cx="5556069" cy="63014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Конституция Российской Федерации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783774" y="3379135"/>
            <a:ext cx="5068391" cy="1236407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7" rIns="91434" bIns="45717" rtlCol="0" anchor="t"/>
          <a:lstStyle/>
          <a:p>
            <a:pPr algn="ctr"/>
            <a:endParaRPr lang="ru-RU" sz="3400" b="1" dirty="0">
              <a:latin typeface="Constantia" panose="0203060205030603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932" y="3489507"/>
            <a:ext cx="5556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131-ФЗ «Об общих принципах организации местного самоуправления в Российской Федерации»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44140" y="4899604"/>
            <a:ext cx="5556069" cy="630146"/>
            <a:chOff x="2394857" y="2133999"/>
            <a:chExt cx="5556069" cy="63014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Устав муниципального образования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44140" y="5813812"/>
            <a:ext cx="5556069" cy="630146"/>
            <a:chOff x="2394857" y="2133999"/>
            <a:chExt cx="5556069" cy="63014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734491" y="2133999"/>
              <a:ext cx="5068390" cy="630146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394857" y="2249017"/>
              <a:ext cx="55560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 (устав) органов ТОС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60" y="2709533"/>
            <a:ext cx="5015049" cy="341935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575" y="6388362"/>
            <a:ext cx="1119052" cy="4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9" y="62617"/>
              <a:ext cx="1043920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целей, задач и основных направлений деятельности ТОС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632964" y="1802674"/>
            <a:ext cx="6905897" cy="1444826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жителей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населенного пункта в деятельности органов местного самоуправления поселения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затрагивающих интересы территории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части муниципального образования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2961" y="3573849"/>
            <a:ext cx="6905897" cy="1444826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вопросов местного значения в границах действия ТОС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самостоятельного и под свою ответственность осуществления инициатив жителей территории в границах ТОС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2961" y="5345025"/>
            <a:ext cx="6905897" cy="957712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и социальное развитие территории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0617" y="918105"/>
            <a:ext cx="30305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ТОС: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0" y="2142309"/>
            <a:ext cx="3601674" cy="351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"/>
            <a:ext cx="12192000" cy="618309"/>
            <a:chOff x="0" y="0"/>
            <a:chExt cx="12192000" cy="618309"/>
          </a:xfrm>
          <a:solidFill>
            <a:srgbClr val="0070C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18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39" y="62617"/>
              <a:ext cx="1051757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целей, задач и основных направлений деятельности ТОС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34290" y="791168"/>
            <a:ext cx="3508863" cy="979967"/>
            <a:chOff x="7620973" y="1656080"/>
            <a:chExt cx="3212657" cy="14511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620973" y="1656080"/>
              <a:ext cx="3212657" cy="1451150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973" y="1892174"/>
              <a:ext cx="3212657" cy="104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Охрана зелёных насаждений, водоёмов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794" y="2663841"/>
            <a:ext cx="3283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территориального общественного самоуправления: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186057" y="950603"/>
            <a:ext cx="3646513" cy="1149628"/>
            <a:chOff x="7620972" y="-130451"/>
            <a:chExt cx="3083449" cy="119546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620972" y="-130451"/>
              <a:ext cx="3083449" cy="119546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9261" y="-44595"/>
              <a:ext cx="2726869" cy="105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клубов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интересам,</a:t>
              </a: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дворовых секций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34289" y="2084069"/>
            <a:ext cx="3508863" cy="956895"/>
            <a:chOff x="7620964" y="1308844"/>
            <a:chExt cx="3212664" cy="161471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620971" y="1308844"/>
              <a:ext cx="3212657" cy="161471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964" y="1528534"/>
              <a:ext cx="3212657" cy="119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одействие охране общественного порядка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734288" y="3353898"/>
            <a:ext cx="3508856" cy="948793"/>
            <a:chOff x="7620972" y="1079657"/>
            <a:chExt cx="3212657" cy="140355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620972" y="1079657"/>
              <a:ext cx="3212657" cy="1403558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972" y="1265437"/>
              <a:ext cx="3212657" cy="104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досуга жителей территории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186057" y="2431659"/>
            <a:ext cx="3646513" cy="1140123"/>
            <a:chOff x="7620971" y="1621169"/>
            <a:chExt cx="3212657" cy="83604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620971" y="1621169"/>
              <a:ext cx="3212657" cy="836043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0971" y="1757335"/>
              <a:ext cx="3212657" cy="52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онтроль за качеством уборки территории, вывозом мусора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186057" y="3901964"/>
            <a:ext cx="3646513" cy="1084796"/>
            <a:chOff x="7652934" y="535912"/>
            <a:chExt cx="3180693" cy="147205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652934" y="535912"/>
              <a:ext cx="3180693" cy="1472058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75147" y="791105"/>
              <a:ext cx="2736264" cy="96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проектов </a:t>
              </a: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территории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186057" y="5316942"/>
            <a:ext cx="3646513" cy="1372576"/>
            <a:chOff x="7620971" y="1033926"/>
            <a:chExt cx="3074253" cy="1522437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7620971" y="1033926"/>
              <a:ext cx="3057380" cy="125753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971" y="1088428"/>
              <a:ext cx="3074253" cy="146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мест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захоронений,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охране памятников истории, культуры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734288" y="4615625"/>
            <a:ext cx="3508855" cy="853358"/>
            <a:chOff x="7620977" y="1147012"/>
            <a:chExt cx="3212657" cy="125753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620977" y="1147012"/>
              <a:ext cx="3212657" cy="125753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977" y="1254198"/>
              <a:ext cx="3212657" cy="104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лагоустройство </a:t>
              </a: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территории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734288" y="5776550"/>
            <a:ext cx="3508855" cy="849768"/>
            <a:chOff x="7620970" y="1666022"/>
            <a:chExt cx="3212658" cy="125753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620971" y="1666022"/>
              <a:ext cx="3212657" cy="1257539"/>
            </a:xfrm>
            <a:prstGeom prst="round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4" tIns="45717" rIns="91434" bIns="45717" rtlCol="0" anchor="t"/>
            <a:lstStyle/>
            <a:p>
              <a:pPr algn="ctr"/>
              <a:endParaRPr lang="ru-RU" sz="3400" b="1" dirty="0">
                <a:latin typeface="Constantia" panose="02030602050306030303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20970" y="1775780"/>
              <a:ext cx="3212657" cy="1047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Сохранение культурно-исторического наследия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" y="6388362"/>
            <a:ext cx="1119052" cy="4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1591</TotalTime>
  <Words>792</Words>
  <Application>Microsoft Office PowerPoint</Application>
  <PresentationFormat>Произвольный</PresentationFormat>
  <Paragraphs>148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Викторовна Иванова</dc:creator>
  <cp:lastModifiedBy>Александр Валерьевич Кривенко</cp:lastModifiedBy>
  <cp:revision>77</cp:revision>
  <dcterms:created xsi:type="dcterms:W3CDTF">2024-02-06T07:41:48Z</dcterms:created>
  <dcterms:modified xsi:type="dcterms:W3CDTF">2024-03-07T07:26:39Z</dcterms:modified>
</cp:coreProperties>
</file>